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B14F3-F4AF-4D2A-857C-7F100A8828B0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F054-BCC4-45FD-9E98-1603E3D89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3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F054-BCC4-45FD-9E98-1603E3D89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8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AEC9-DA54-4D99-BEE9-CD6BEEAC8E27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6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7619-3A75-4B7F-8785-092385F5B474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BD-90D5-4935-9103-5F26821A2226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0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B159-FF71-4F5C-A30B-B95C3D72770A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68C7-D082-419B-955A-E63BD8056A69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1E47-14B3-4A8E-B594-1406C3C4D418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9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0801-8651-43A4-996D-5BAC3B490D43}" type="datetime1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0F58-12F0-410E-816B-EE803E67CA3E}" type="datetime1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D13D-7860-431F-BA05-AB7085EA0DB7}" type="datetime1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9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60F-15A0-4536-BF45-70E00DC3F823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9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5FA-356B-41FE-8AA5-44B12951C94C}" type="datetime1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D54F-3E31-42CC-869A-BA03624FD4A5}" type="datetime1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AA27-5310-4A38-A957-25C673E92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462" y="1122363"/>
            <a:ext cx="9942490" cy="138901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Cambria" panose="02040503050406030204"/>
              </a:rPr>
              <a:t>Relating Two Property Testing Models for</a:t>
            </a:r>
            <a:br>
              <a:rPr lang="en-US" sz="4000" b="1" dirty="0">
                <a:solidFill>
                  <a:srgbClr val="0070C0"/>
                </a:solidFill>
                <a:latin typeface="Cambria" panose="02040503050406030204"/>
              </a:rPr>
            </a:br>
            <a:r>
              <a:rPr lang="en-US" sz="4000" b="1" dirty="0">
                <a:solidFill>
                  <a:srgbClr val="0070C0"/>
                </a:solidFill>
                <a:latin typeface="Cambria" panose="02040503050406030204"/>
              </a:rPr>
              <a:t>Bounded Degree Directed Graphs</a:t>
            </a:r>
            <a:endParaRPr lang="en-US" sz="4000" dirty="0"/>
          </a:p>
        </p:txBody>
      </p:sp>
      <p:sp>
        <p:nvSpPr>
          <p:cNvPr id="4" name="Text Placeholder 2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Pan Peng (University of Vienna, Austria)</a:t>
            </a:r>
          </a:p>
          <a:p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400" dirty="0" smtClean="0">
                <a:solidFill>
                  <a:srgbClr val="0070C0"/>
                </a:solidFill>
              </a:rPr>
              <a:t>Joint work with </a:t>
            </a:r>
            <a:r>
              <a:rPr lang="en-US" sz="4400" dirty="0" err="1" smtClean="0">
                <a:solidFill>
                  <a:srgbClr val="0070C0"/>
                </a:solidFill>
              </a:rPr>
              <a:t>Artur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Czumaj</a:t>
            </a:r>
            <a:r>
              <a:rPr lang="en-US" sz="4400" dirty="0" smtClean="0">
                <a:solidFill>
                  <a:srgbClr val="0070C0"/>
                </a:solidFill>
              </a:rPr>
              <a:t> (University of Warwick, UK) Christian </a:t>
            </a:r>
            <a:r>
              <a:rPr lang="en-US" sz="4400" dirty="0" err="1" smtClean="0">
                <a:solidFill>
                  <a:srgbClr val="0070C0"/>
                </a:solidFill>
              </a:rPr>
              <a:t>Sohler</a:t>
            </a:r>
            <a:r>
              <a:rPr lang="en-US" sz="4400" dirty="0" smtClean="0">
                <a:solidFill>
                  <a:srgbClr val="0070C0"/>
                </a:solidFill>
              </a:rPr>
              <a:t> (TU Dortmund, Germany)</a:t>
            </a: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07" y="210073"/>
            <a:ext cx="2181386" cy="109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579814" y="192528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I</a:t>
            </a:r>
            <a:r>
              <a:rPr lang="en-US" altLang="zh-CN" sz="4000" dirty="0" smtClean="0"/>
              <a:t>ntroduction</a:t>
            </a:r>
            <a:endParaRPr lang="en-US" sz="4000" dirty="0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596444" y="1107583"/>
            <a:ext cx="11202265" cy="529321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FF0000"/>
                </a:solidFill>
              </a:rPr>
              <a:t>G</a:t>
            </a:r>
            <a:r>
              <a:rPr lang="en-US" sz="3500" b="1" dirty="0" smtClean="0">
                <a:solidFill>
                  <a:srgbClr val="FF0000"/>
                </a:solidFill>
              </a:rPr>
              <a:t>raph property testing</a:t>
            </a:r>
            <a:r>
              <a:rPr lang="en-US" sz="3500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smtClean="0"/>
              <a:t>-- To distinguish if a graph has a property or is “</a:t>
            </a:r>
            <a:r>
              <a:rPr lang="en-US" dirty="0" smtClean="0">
                <a:solidFill>
                  <a:srgbClr val="FF0000"/>
                </a:solidFill>
              </a:rPr>
              <a:t>far from</a:t>
            </a:r>
            <a:r>
              <a:rPr lang="en-US" dirty="0" smtClean="0"/>
              <a:t>” having the property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sz="2100" dirty="0" smtClean="0"/>
              <a:t>strongly connected                                                                far from being strongly connected</a:t>
            </a:r>
          </a:p>
          <a:p>
            <a:endParaRPr lang="en-US" dirty="0" smtClean="0"/>
          </a:p>
          <a:p>
            <a:r>
              <a:rPr lang="en-US" dirty="0" smtClean="0"/>
              <a:t>Extensive study for undirected graphs</a:t>
            </a:r>
          </a:p>
          <a:p>
            <a:r>
              <a:rPr lang="en-US" dirty="0" smtClean="0"/>
              <a:t>Lack of understanding of </a:t>
            </a:r>
            <a:r>
              <a:rPr lang="en-US" dirty="0" smtClean="0">
                <a:solidFill>
                  <a:srgbClr val="FF0000"/>
                </a:solidFill>
              </a:rPr>
              <a:t>directed graphs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We provide a systematic way of studying property testing for directed graphs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599" y="2449964"/>
            <a:ext cx="1705200" cy="1335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87" y="2479507"/>
            <a:ext cx="1629774" cy="12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2"/>
          <p:cNvSpPr txBox="1">
            <a:spLocks/>
          </p:cNvSpPr>
          <p:nvPr/>
        </p:nvSpPr>
        <p:spPr>
          <a:xfrm>
            <a:off x="927277" y="1831986"/>
            <a:ext cx="10316565" cy="1978537"/>
          </a:xfrm>
          <a:prstGeom prst="rect">
            <a:avLst/>
          </a:prstGeom>
        </p:spPr>
        <p:txBody>
          <a:bodyPr numCol="2" spcCol="36000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bidirectional </a:t>
            </a:r>
            <a:r>
              <a:rPr lang="en-US" sz="2400" b="1" dirty="0" smtClean="0"/>
              <a:t>model</a:t>
            </a:r>
            <a:r>
              <a:rPr lang="en-US" sz="240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The algorithm can </a:t>
            </a:r>
            <a:r>
              <a:rPr lang="en-US" sz="2400" dirty="0" smtClean="0">
                <a:solidFill>
                  <a:srgbClr val="FF0000"/>
                </a:solidFill>
              </a:rPr>
              <a:t>query</a:t>
            </a:r>
            <a:r>
              <a:rPr lang="en-US" sz="2400" dirty="0" smtClean="0"/>
              <a:t> both incoming and outgoing edges (or neighbors)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unidirectional</a:t>
            </a:r>
            <a:r>
              <a:rPr lang="en-US" sz="2400" b="1" dirty="0" smtClean="0"/>
              <a:t> model: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The algorithm can only </a:t>
            </a:r>
            <a:r>
              <a:rPr lang="en-US" sz="2400" dirty="0" smtClean="0">
                <a:solidFill>
                  <a:srgbClr val="FF0000"/>
                </a:solidFill>
              </a:rPr>
              <a:t>query</a:t>
            </a:r>
            <a:r>
              <a:rPr lang="en-US" sz="2400" dirty="0" smtClean="0"/>
              <a:t> outgoing edges (or neighbors)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69" y="3100745"/>
            <a:ext cx="2168702" cy="1698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144" y="3103676"/>
            <a:ext cx="2168703" cy="16988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2"/>
              <p:cNvSpPr txBox="1">
                <a:spLocks/>
              </p:cNvSpPr>
              <p:nvPr/>
            </p:nvSpPr>
            <p:spPr>
              <a:xfrm>
                <a:off x="579814" y="4892221"/>
                <a:ext cx="11202266" cy="1814286"/>
              </a:xfrm>
              <a:prstGeom prst="rect">
                <a:avLst/>
              </a:prstGeom>
            </p:spPr>
            <p:txBody>
              <a:bodyPr vert="horz" lIns="365760" tIns="182880" rIns="91440" bIns="45720" rtlCol="0">
                <a:normAutofit fontScale="85000" lnSpcReduction="10000"/>
              </a:bodyPr>
              <a:lstStyle>
                <a:lvl1pPr marL="45720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 smtClean="0"/>
                  <a:t>Goal: to distinguish if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b="1" dirty="0" smtClean="0"/>
                  <a:t> has a property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b="1" dirty="0" smtClean="0"/>
                  <a:t> or </a:t>
                </a:r>
                <a:r>
                  <a:rPr lang="en-US" b="1" dirty="0"/>
                  <a:t>is </a:t>
                </a:r>
                <a:r>
                  <a:rPr lang="en-US" b="1" dirty="0">
                    <a:solidFill>
                      <a:srgbClr val="FF0000"/>
                    </a:solidFill>
                  </a:rPr>
                  <a:t>𝜀-far from </a:t>
                </a:r>
                <a:r>
                  <a:rPr lang="en-US" b="1" dirty="0"/>
                  <a:t>having </a:t>
                </a:r>
                <a:r>
                  <a:rPr lang="en-US" b="1" dirty="0" smtClean="0"/>
                  <a:t>P by making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as few queries as possible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with probability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-far from </a:t>
                </a:r>
                <a:r>
                  <a:rPr lang="en-US" sz="2400" dirty="0"/>
                  <a:t>having property P, if one has to insert/delete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𝑑𝑛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/>
                  <a:t>edges to make it satisfy P</a:t>
                </a:r>
              </a:p>
              <a:p>
                <a:r>
                  <a:rPr lang="en-US" sz="2400" dirty="0" smtClean="0"/>
                  <a:t>both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are assumed to be </a:t>
                </a:r>
                <a:r>
                  <a:rPr lang="en-US" sz="2400" dirty="0" smtClean="0"/>
                  <a:t>constant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Content Placeholde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14" y="4892221"/>
                <a:ext cx="11202266" cy="1814286"/>
              </a:xfrm>
              <a:prstGeom prst="rect">
                <a:avLst/>
              </a:prstGeom>
              <a:blipFill rotWithShape="0">
                <a:blip r:embed="rId4"/>
                <a:stretch>
                  <a:fillRect b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1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846514" y="1068262"/>
                <a:ext cx="11202265" cy="577417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d-bounded digraph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b="1" dirty="0" smtClean="0"/>
                  <a:t>:</a:t>
                </a:r>
                <a:r>
                  <a:rPr lang="en-US" dirty="0" smtClean="0"/>
                  <a:t> a directed graph with max in-degree and max out-degree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2400" dirty="0" smtClean="0"/>
              </a:p>
              <a:p>
                <a:pPr marL="0"/>
                <a:endParaRPr lang="en-US" sz="2400" dirty="0"/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15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846514" y="1068262"/>
                <a:ext cx="11202265" cy="577417"/>
              </a:xfrm>
              <a:prstGeom prst="rect">
                <a:avLst/>
              </a:prstGeom>
              <a:blipFill rotWithShape="0">
                <a:blip r:embed="rId5"/>
                <a:stretch>
                  <a:fillRect l="-871" t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Placeholder 4"/>
          <p:cNvSpPr txBox="1">
            <a:spLocks/>
          </p:cNvSpPr>
          <p:nvPr/>
        </p:nvSpPr>
        <p:spPr>
          <a:xfrm>
            <a:off x="579814" y="192528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Two Models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44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2"/>
              <p:cNvSpPr txBox="1">
                <a:spLocks/>
              </p:cNvSpPr>
              <p:nvPr/>
            </p:nvSpPr>
            <p:spPr>
              <a:xfrm>
                <a:off x="571499" y="1251230"/>
                <a:ext cx="11029951" cy="4444720"/>
              </a:xfrm>
              <a:prstGeom prst="rect">
                <a:avLst/>
              </a:prstGeom>
            </p:spPr>
            <p:txBody>
              <a:bodyPr vert="horz" lIns="365760" tIns="182880" rIns="91440" bIns="45720" rtlCol="0">
                <a:normAutofit/>
              </a:bodyPr>
              <a:lstStyle>
                <a:lvl1pPr marL="45720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097280" indent="-457200" algn="l" defTabSz="4389120" rtl="0" eaLnBrk="1" latinLnBrk="0" hangingPunct="1">
                  <a:lnSpc>
                    <a:spcPct val="10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38912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>
                    <a:srgbClr val="AD8F67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Some </a:t>
                </a: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ad hoc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results on property testing for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𝑑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-bounded digraphs:</a:t>
                </a:r>
              </a:p>
              <a:p>
                <a:pPr marL="0" marR="0" lvl="0" indent="0" algn="l" defTabSz="4389120" rtl="0" eaLnBrk="1" fontAlgn="auto" latinLnBrk="0" hangingPunct="1">
                  <a:lnSpc>
                    <a:spcPct val="100000"/>
                  </a:lnSpc>
                  <a:spcBef>
                    <a:spcPts val="3000"/>
                  </a:spcBef>
                  <a:spcAft>
                    <a:spcPts val="0"/>
                  </a:spcAft>
                  <a:buClr>
                    <a:srgbClr val="AD8F67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-- bidirectional;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constant-query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testable properties: 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strong connectivity, star-freeness, </a:t>
                </a:r>
                <a:r>
                  <a:rPr kumimoji="0" lang="en-US" sz="2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Eulerianity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-edge connectivity,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-vertex connectivity, …</a:t>
                </a:r>
              </a:p>
              <a:p>
                <a:pPr marL="0" marR="0" lvl="0" indent="0" algn="l" defTabSz="4389120" rtl="0" eaLnBrk="1" fontAlgn="auto" latinLnBrk="0" hangingPunct="1">
                  <a:lnSpc>
                    <a:spcPct val="100000"/>
                  </a:lnSpc>
                  <a:spcBef>
                    <a:spcPts val="3000"/>
                  </a:spcBef>
                  <a:spcAft>
                    <a:spcPts val="0"/>
                  </a:spcAft>
                  <a:buClr>
                    <a:srgbClr val="AD8F67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-- unidirectional;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NOT constant-query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testable properties: </a:t>
                </a:r>
                <a:b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strong connectivity, star-freeness, </a:t>
                </a:r>
                <a:r>
                  <a:rPr kumimoji="0" lang="en-US" sz="24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acyclicity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(even in directional)</a:t>
                </a:r>
              </a:p>
              <a:p>
                <a:pPr marL="0" marR="0" lvl="0" indent="0" algn="l" defTabSz="4389120" rtl="0" eaLnBrk="1" fontAlgn="auto" latinLnBrk="0" hangingPunct="1">
                  <a:lnSpc>
                    <a:spcPct val="100000"/>
                  </a:lnSpc>
                  <a:spcBef>
                    <a:spcPts val="3000"/>
                  </a:spcBef>
                  <a:spcAft>
                    <a:spcPts val="0"/>
                  </a:spcAft>
                  <a:buClr>
                    <a:srgbClr val="AD8F67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-- unidirectional;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sublinear-query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(i.e.,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𝑜</m:t>
                    </m:r>
                    <m:d>
                      <m:d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d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-query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testable properties: </a:t>
                </a:r>
                <a:b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strong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connectivity,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92934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-star-freeness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9293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Content Placeholde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" y="1251230"/>
                <a:ext cx="11029951" cy="4444720"/>
              </a:xfrm>
              <a:prstGeom prst="rect">
                <a:avLst/>
              </a:prstGeom>
              <a:blipFill rotWithShape="0">
                <a:blip r:embed="rId2"/>
                <a:stretch>
                  <a:fillRect r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4"/>
          <p:cNvSpPr txBox="1">
            <a:spLocks/>
          </p:cNvSpPr>
          <p:nvPr/>
        </p:nvSpPr>
        <p:spPr>
          <a:xfrm>
            <a:off x="579814" y="221556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Previous 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14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3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647699" y="1165861"/>
                <a:ext cx="10839451" cy="279654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Informally, a generic transformation:</a:t>
                </a:r>
              </a:p>
              <a:p>
                <a:pPr marL="0" indent="0">
                  <a:buNone/>
                </a:pPr>
                <a:endParaRPr lang="en-US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                                                                      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sz="32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Theorem</a:t>
                </a:r>
                <a:r>
                  <a:rPr lang="en-US" sz="3200" dirty="0">
                    <a:sym typeface="Wingdings" panose="05000000000000000000" pitchFamily="2" charset="2"/>
                  </a:rPr>
                  <a:t>: Any </a:t>
                </a:r>
                <a:r>
                  <a:rPr lang="en-US" sz="3200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d-bounded</a:t>
                </a:r>
                <a:r>
                  <a:rPr lang="en-US" sz="32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digraph property that can be tested with query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complexity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zh-CN" altLang="el-GR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in the </a:t>
                </a:r>
                <a:r>
                  <a:rPr lang="en-US" sz="32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bidirectional</a:t>
                </a:r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model can be tested with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l-GR" altLang="zh-CN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zh-CN" altLang="el-GR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altLang="zh-CN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queries </a:t>
                </a:r>
                <a:r>
                  <a:rPr lang="en-US" sz="32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in </a:t>
                </a:r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the </a:t>
                </a:r>
                <a:r>
                  <a:rPr lang="en-US" sz="32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unidirectional</a:t>
                </a:r>
                <a:r>
                  <a:rPr lang="en-US" sz="3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model.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647699" y="1165861"/>
                <a:ext cx="10839451" cy="2796540"/>
              </a:xfrm>
              <a:prstGeom prst="rect">
                <a:avLst/>
              </a:prstGeom>
              <a:blipFill rotWithShape="0">
                <a:blip r:embed="rId2"/>
                <a:stretch>
                  <a:fillRect l="-1011" t="-4772" b="-498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9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647699" y="5907787"/>
                <a:ext cx="10839451" cy="721613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Applications </a:t>
                </a:r>
                <a:r>
                  <a:rPr lang="en-US" dirty="0" smtClean="0"/>
                  <a:t>from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Theorem: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many new sublinear testers in the unidirectional model: </a:t>
                </a:r>
              </a:p>
              <a:p>
                <a:pPr marL="0" indent="0">
                  <a:buNone/>
                </a:pPr>
                <a:r>
                  <a:rPr lang="en-US" dirty="0"/>
                  <a:t>-- </a:t>
                </a:r>
                <a:r>
                  <a:rPr lang="en-US" dirty="0" err="1" smtClean="0"/>
                  <a:t>Eulerianity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-edge connectivity,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-vertex connectivity,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hyperfiniteness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647699" y="5907787"/>
                <a:ext cx="10839451" cy="721613"/>
              </a:xfrm>
              <a:prstGeom prst="rect">
                <a:avLst/>
              </a:prstGeom>
              <a:blipFill rotWithShape="0">
                <a:blip r:embed="rId3"/>
                <a:stretch>
                  <a:fillRect l="-731" t="-17647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8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647699" y="4133849"/>
                <a:ext cx="10839452" cy="1466851"/>
              </a:xfrm>
              <a:prstGeom prst="rect">
                <a:avLst/>
              </a:prstGeo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Remarks: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property: bidirectional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zh-CN" alt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, while unidirectional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2/3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queries</a:t>
                </a:r>
              </a:p>
              <a:p>
                <a:r>
                  <a:rPr lang="en-US" b="0" dirty="0" smtClean="0">
                    <a:solidFill>
                      <a:srgbClr val="FF0000"/>
                    </a:solidFill>
                  </a:rPr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-bounded” assumption is necessary: </a:t>
                </a:r>
                <a:r>
                  <a:rPr lang="en-US" dirty="0" smtClean="0"/>
                  <a:t>if unbounded</a:t>
                </a:r>
                <a:r>
                  <a:rPr lang="en-US" dirty="0"/>
                  <a:t>, ∃ property: </a:t>
                </a:r>
                <a:r>
                  <a:rPr lang="en-US" dirty="0" smtClean="0"/>
                  <a:t>bidirectional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zh-CN" alt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while unidirectional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n-US" dirty="0"/>
                  <a:t>queries</a:t>
                </a:r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647699" y="4133849"/>
                <a:ext cx="10839452" cy="1466851"/>
              </a:xfrm>
              <a:prstGeom prst="rect">
                <a:avLst/>
              </a:prstGeom>
              <a:blipFill rotWithShape="0">
                <a:blip r:embed="rId4"/>
                <a:stretch>
                  <a:fillRect l="-731" t="-9544" b="-4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92853"/>
              </p:ext>
            </p:extLst>
          </p:nvPr>
        </p:nvGraphicFramePr>
        <p:xfrm>
          <a:off x="2081365" y="1619882"/>
          <a:ext cx="2966885" cy="82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66885"/>
              </a:tblGrid>
              <a:tr h="815227"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constant-query testable; bidirectional </a:t>
                      </a:r>
                      <a:endParaRPr lang="en-US" sz="24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74637"/>
              </p:ext>
            </p:extLst>
          </p:nvPr>
        </p:nvGraphicFramePr>
        <p:xfrm>
          <a:off x="6453159" y="1596390"/>
          <a:ext cx="3186141" cy="82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86141"/>
              </a:tblGrid>
              <a:tr h="8196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sublinear-query testable; unidirectional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Placeholder 4"/>
          <p:cNvSpPr txBox="1">
            <a:spLocks/>
          </p:cNvSpPr>
          <p:nvPr/>
        </p:nvSpPr>
        <p:spPr>
          <a:xfrm>
            <a:off x="565300" y="207042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Our Result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78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579094" y="1005543"/>
                <a:ext cx="11250956" cy="556670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In bidirectional model: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200" b="0" dirty="0" smtClean="0"/>
                  <a:t>property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smtClean="0"/>
                  <a:t>constant-query </a:t>
                </a:r>
                <a:r>
                  <a:rPr lang="en-US" sz="2200" smtClean="0"/>
                  <a:t>testable</a:t>
                </a:r>
              </a:p>
              <a:p>
                <a:pPr marL="0" indent="0">
                  <a:buNone/>
                </a:pPr>
                <a:endParaRPr lang="en-US" sz="2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200" dirty="0" smtClean="0"/>
                  <a:t> To test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200" dirty="0" smtClean="0"/>
                  <a:t>, it suffices </a:t>
                </a:r>
                <a:r>
                  <a:rPr lang="en-US" sz="2200" dirty="0" smtClean="0">
                    <a:solidFill>
                      <a:srgbClr val="FF0000"/>
                    </a:solidFill>
                  </a:rPr>
                  <a:t>to approximate the “distribution of constant-size neighborhood”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In unidirectional model</a:t>
                </a:r>
                <a:r>
                  <a:rPr lang="en-US" b="1" dirty="0" smtClean="0"/>
                  <a:t>: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2200" dirty="0"/>
                  <a:t>Use a </a:t>
                </a:r>
                <a:r>
                  <a:rPr lang="en-US" sz="2200" dirty="0">
                    <a:solidFill>
                      <a:srgbClr val="FF0000"/>
                    </a:solidFill>
                  </a:rPr>
                  <a:t>sampling-based</a:t>
                </a:r>
                <a:r>
                  <a:rPr lang="en-US" sz="2200" dirty="0"/>
                  <a:t> algorithm and a </a:t>
                </a:r>
                <a:r>
                  <a:rPr lang="en-US" sz="2200" dirty="0">
                    <a:solidFill>
                      <a:srgbClr val="FF0000"/>
                    </a:solidFill>
                  </a:rPr>
                  <a:t>partial order</a:t>
                </a:r>
                <a:r>
                  <a:rPr lang="en-US" sz="2200" dirty="0"/>
                  <a:t> of some constant-size graphs to </a:t>
                </a:r>
                <a:r>
                  <a:rPr lang="en-US" sz="2200" dirty="0">
                    <a:solidFill>
                      <a:srgbClr val="FF0000"/>
                    </a:solidFill>
                  </a:rPr>
                  <a:t>iteratively approximate </a:t>
                </a:r>
                <a:r>
                  <a:rPr lang="en-US" sz="2200" dirty="0"/>
                  <a:t>the above distribution</a:t>
                </a:r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579094" y="1005543"/>
                <a:ext cx="11250956" cy="5566707"/>
              </a:xfrm>
              <a:prstGeom prst="rect">
                <a:avLst/>
              </a:prstGeom>
              <a:blipFill rotWithShape="0">
                <a:blip r:embed="rId2"/>
                <a:stretch>
                  <a:fillRect l="-1138" t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4"/>
          <p:cNvSpPr txBox="1">
            <a:spLocks/>
          </p:cNvSpPr>
          <p:nvPr/>
        </p:nvSpPr>
        <p:spPr>
          <a:xfrm>
            <a:off x="579814" y="192528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High-Level Idea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588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1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550525" y="1384137"/>
                <a:ext cx="11220559" cy="1446148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other relations </a:t>
                </a:r>
                <a:r>
                  <a:rPr lang="en-US" sz="3200" dirty="0" smtClean="0"/>
                  <a:t>between these two models?</a:t>
                </a:r>
              </a:p>
              <a:p>
                <a:r>
                  <a:rPr lang="en-US" sz="3200" dirty="0"/>
                  <a:t>what digraph properties can be tested with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constant (or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sz="32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3200" dirty="0" smtClean="0"/>
                  <a:t>query </a:t>
                </a:r>
                <a:r>
                  <a:rPr lang="en-US" sz="3200" dirty="0"/>
                  <a:t>complexity in </a:t>
                </a:r>
                <a:r>
                  <a:rPr lang="en-US" sz="3200" dirty="0">
                    <a:solidFill>
                      <a:srgbClr val="FF0000"/>
                    </a:solidFill>
                  </a:rPr>
                  <a:t>bidirectional</a:t>
                </a:r>
                <a:r>
                  <a:rPr lang="en-US" sz="3200" dirty="0"/>
                  <a:t> (or </a:t>
                </a:r>
                <a:r>
                  <a:rPr lang="en-US" sz="3200" dirty="0">
                    <a:solidFill>
                      <a:srgbClr val="FF0000"/>
                    </a:solidFill>
                  </a:rPr>
                  <a:t>unidirectional</a:t>
                </a:r>
                <a:r>
                  <a:rPr lang="en-US" sz="3200" dirty="0"/>
                  <a:t>) model?</a:t>
                </a:r>
                <a:endParaRPr lang="en-US" sz="3200" dirty="0" smtClean="0"/>
              </a:p>
            </p:txBody>
          </p:sp>
        </mc:Choice>
        <mc:Fallback xmlns="">
          <p:sp>
            <p:nvSpPr>
              <p:cNvPr id="5" name="Content Placeholder 2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550525" y="1384137"/>
                <a:ext cx="11220559" cy="1446148"/>
              </a:xfrm>
              <a:prstGeom prst="rect">
                <a:avLst/>
              </a:prstGeom>
              <a:blipFill rotWithShape="0">
                <a:blip r:embed="rId2"/>
                <a:stretch>
                  <a:fillRect l="-1086" t="-10970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1"/>
          <p:cNvSpPr txBox="1">
            <a:spLocks/>
          </p:cNvSpPr>
          <p:nvPr/>
        </p:nvSpPr>
        <p:spPr>
          <a:xfrm>
            <a:off x="550524" y="3867151"/>
            <a:ext cx="10988333" cy="2489199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Reference: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[CPS16</a:t>
            </a:r>
            <a:r>
              <a:rPr lang="en-US" sz="2400" dirty="0">
                <a:solidFill>
                  <a:srgbClr val="FF0000"/>
                </a:solidFill>
              </a:rPr>
              <a:t>] </a:t>
            </a:r>
            <a:r>
              <a:rPr lang="en-US" sz="2400" dirty="0" err="1"/>
              <a:t>Artur</a:t>
            </a:r>
            <a:r>
              <a:rPr lang="en-US" sz="2400" dirty="0"/>
              <a:t> </a:t>
            </a:r>
            <a:r>
              <a:rPr lang="en-US" sz="2400" dirty="0" err="1"/>
              <a:t>Czumaj</a:t>
            </a:r>
            <a:r>
              <a:rPr lang="en-US" sz="2400" dirty="0"/>
              <a:t>, Pan Peng, and Christian </a:t>
            </a:r>
            <a:r>
              <a:rPr lang="en-US" sz="2400" dirty="0" err="1"/>
              <a:t>Sohler</a:t>
            </a:r>
            <a:r>
              <a:rPr lang="en-US" sz="2400" dirty="0"/>
              <a:t>. </a:t>
            </a:r>
            <a:r>
              <a:rPr lang="en-US" sz="2400" i="1" dirty="0"/>
              <a:t>Relating two property testing </a:t>
            </a:r>
            <a:r>
              <a:rPr lang="en-US" sz="2400" i="1" dirty="0" smtClean="0"/>
              <a:t>models for </a:t>
            </a:r>
            <a:r>
              <a:rPr lang="en-US" sz="2400" i="1" dirty="0"/>
              <a:t>bounded degree directed graphs</a:t>
            </a:r>
            <a:r>
              <a:rPr lang="en-US" sz="2400" dirty="0"/>
              <a:t>. In Proceedings of the 48th Annual ACM </a:t>
            </a:r>
            <a:r>
              <a:rPr lang="en-US" sz="2400" dirty="0" smtClean="0"/>
              <a:t>SIGACT Symposium </a:t>
            </a:r>
            <a:r>
              <a:rPr lang="en-US" sz="2400" dirty="0"/>
              <a:t>on Theory of Computing, STOC </a:t>
            </a:r>
            <a:r>
              <a:rPr lang="en-US" sz="2400" dirty="0" smtClean="0"/>
              <a:t>2016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79814" y="192528"/>
            <a:ext cx="11202265" cy="788376"/>
          </a:xfrm>
          <a:prstGeom prst="round1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/>
              <a:t>Open 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422</Words>
  <Application>Microsoft Office PowerPoint</Application>
  <PresentationFormat>Widescreen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Cambria</vt:lpstr>
      <vt:lpstr>Cambria Math</vt:lpstr>
      <vt:lpstr>Wingdings</vt:lpstr>
      <vt:lpstr>Office Theme</vt:lpstr>
      <vt:lpstr>Relating Two Property Testing Models for Bounded Degree Directed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Relating Two Property Testing Models for Bounded Degree Directed Graphs</dc:title>
  <dc:creator>technik</dc:creator>
  <cp:lastModifiedBy>technik</cp:lastModifiedBy>
  <cp:revision>28</cp:revision>
  <dcterms:created xsi:type="dcterms:W3CDTF">2017-06-08T08:10:43Z</dcterms:created>
  <dcterms:modified xsi:type="dcterms:W3CDTF">2017-06-09T20:31:08Z</dcterms:modified>
</cp:coreProperties>
</file>